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Garet" charset="1" panose="00000000000000000000"/>
      <p:regular r:id="rId13"/>
    </p:embeddedFont>
    <p:embeddedFont>
      <p:font typeface="Garet Bold"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github.com/BANDENAGASANDEEP" TargetMode="External" Type="http://schemas.openxmlformats.org/officeDocument/2006/relationships/hyperlink"/><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738162" y="2938065"/>
            <a:ext cx="8811675" cy="1368422"/>
          </a:xfrm>
          <a:prstGeom prst="rect">
            <a:avLst/>
          </a:prstGeom>
        </p:spPr>
        <p:txBody>
          <a:bodyPr anchor="t" rtlCol="false" tIns="0" lIns="0" bIns="0" rIns="0">
            <a:spAutoFit/>
          </a:bodyPr>
          <a:lstStyle/>
          <a:p>
            <a:pPr algn="ctr">
              <a:lnSpc>
                <a:spcPts val="11200"/>
              </a:lnSpc>
              <a:spcBef>
                <a:spcPct val="0"/>
              </a:spcBef>
            </a:pPr>
            <a:r>
              <a:rPr lang="en-US" sz="8000">
                <a:solidFill>
                  <a:srgbClr val="B35D34"/>
                </a:solidFill>
                <a:latin typeface="Garet"/>
                <a:ea typeface="Garet"/>
                <a:cs typeface="Garet"/>
                <a:sym typeface="Garet"/>
              </a:rPr>
              <a:t>COFFEE</a:t>
            </a:r>
          </a:p>
        </p:txBody>
      </p:sp>
      <p:sp>
        <p:nvSpPr>
          <p:cNvPr name="Freeform 4" id="4"/>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1028700"/>
            <a:ext cx="581907" cy="440133"/>
          </a:xfrm>
          <a:custGeom>
            <a:avLst/>
            <a:gdLst/>
            <a:ahLst/>
            <a:cxnLst/>
            <a:rect r="r" b="b" t="t" l="l"/>
            <a:pathLst>
              <a:path h="440133" w="581907">
                <a:moveTo>
                  <a:pt x="0" y="0"/>
                </a:moveTo>
                <a:lnTo>
                  <a:pt x="581907" y="0"/>
                </a:lnTo>
                <a:lnTo>
                  <a:pt x="581907" y="440133"/>
                </a:lnTo>
                <a:lnTo>
                  <a:pt x="0" y="4401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741155" y="3992163"/>
            <a:ext cx="10805689" cy="2820181"/>
          </a:xfrm>
          <a:prstGeom prst="rect">
            <a:avLst/>
          </a:prstGeom>
        </p:spPr>
        <p:txBody>
          <a:bodyPr anchor="t" rtlCol="false" tIns="0" lIns="0" bIns="0" rIns="0">
            <a:spAutoFit/>
          </a:bodyPr>
          <a:lstStyle/>
          <a:p>
            <a:pPr algn="ctr">
              <a:lnSpc>
                <a:spcPts val="23056"/>
              </a:lnSpc>
              <a:spcBef>
                <a:spcPct val="0"/>
              </a:spcBef>
            </a:pPr>
            <a:r>
              <a:rPr lang="en-US" b="true" sz="16469">
                <a:solidFill>
                  <a:srgbClr val="B35D34"/>
                </a:solidFill>
                <a:latin typeface="Garet Bold"/>
                <a:ea typeface="Garet Bold"/>
                <a:cs typeface="Garet Bold"/>
                <a:sym typeface="Garet Bold"/>
              </a:rPr>
              <a:t>ANALYSIS</a:t>
            </a:r>
          </a:p>
        </p:txBody>
      </p:sp>
      <p:sp>
        <p:nvSpPr>
          <p:cNvPr name="TextBox 10" id="10"/>
          <p:cNvSpPr txBox="true"/>
          <p:nvPr/>
        </p:nvSpPr>
        <p:spPr>
          <a:xfrm rot="0">
            <a:off x="6616898" y="8928100"/>
            <a:ext cx="5054204" cy="330200"/>
          </a:xfrm>
          <a:prstGeom prst="rect">
            <a:avLst/>
          </a:prstGeom>
        </p:spPr>
        <p:txBody>
          <a:bodyPr anchor="t" rtlCol="false" tIns="0" lIns="0" bIns="0" rIns="0">
            <a:spAutoFit/>
          </a:bodyPr>
          <a:lstStyle/>
          <a:p>
            <a:pPr algn="ctr">
              <a:lnSpc>
                <a:spcPts val="2799"/>
              </a:lnSpc>
              <a:spcBef>
                <a:spcPct val="0"/>
              </a:spcBef>
            </a:pPr>
            <a:r>
              <a:rPr lang="en-US" sz="1999">
                <a:solidFill>
                  <a:srgbClr val="A4542E"/>
                </a:solidFill>
                <a:latin typeface="Garet"/>
                <a:ea typeface="Garet"/>
                <a:cs typeface="Garet"/>
                <a:sym typeface="Garet"/>
              </a:rPr>
              <a:t>COFFEE PRESENTATION</a:t>
            </a:r>
          </a:p>
        </p:txBody>
      </p:sp>
      <p:sp>
        <p:nvSpPr>
          <p:cNvPr name="Freeform 11" id="11"/>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7"/>
            <a:stretch>
              <a:fillRect l="0" t="0" r="0" b="0"/>
            </a:stretch>
          </a:blipFill>
        </p:spPr>
      </p:sp>
      <p:sp>
        <p:nvSpPr>
          <p:cNvPr name="Freeform 12" id="12"/>
          <p:cNvSpPr/>
          <p:nvPr/>
        </p:nvSpPr>
        <p:spPr>
          <a:xfrm flipH="false" flipV="false" rot="-7797717">
            <a:off x="17273636" y="4957041"/>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7"/>
            <a:stretch>
              <a:fillRect l="0" t="0" r="0" b="0"/>
            </a:stretch>
          </a:blipFill>
        </p:spPr>
      </p:sp>
      <p:sp>
        <p:nvSpPr>
          <p:cNvPr name="Freeform 13" id="13"/>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35D34"/>
        </a:solidFill>
      </p:bgPr>
    </p:bg>
    <p:spTree>
      <p:nvGrpSpPr>
        <p:cNvPr id="1" name=""/>
        <p:cNvGrpSpPr/>
        <p:nvPr/>
      </p:nvGrpSpPr>
      <p:grpSpPr>
        <a:xfrm>
          <a:off x="0" y="0"/>
          <a:ext cx="0" cy="0"/>
          <a:chOff x="0" y="0"/>
          <a:chExt cx="0" cy="0"/>
        </a:xfrm>
      </p:grpSpPr>
      <p:sp>
        <p:nvSpPr>
          <p:cNvPr name="Freeform 2" id="2"/>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7660565">
            <a:off x="4314628" y="6695938"/>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457200" y="-79850"/>
            <a:ext cx="10446701" cy="10446701"/>
            <a:chOff x="0" y="0"/>
            <a:chExt cx="3331210" cy="3331210"/>
          </a:xfrm>
        </p:grpSpPr>
        <p:sp>
          <p:nvSpPr>
            <p:cNvPr name="Freeform 6" id="6"/>
            <p:cNvSpPr/>
            <p:nvPr/>
          </p:nvSpPr>
          <p:spPr>
            <a:xfrm flipH="false" flipV="false" rot="0">
              <a:off x="0" y="0"/>
              <a:ext cx="3331210" cy="3331210"/>
            </a:xfrm>
            <a:custGeom>
              <a:avLst/>
              <a:gdLst/>
              <a:ahLst/>
              <a:cxnLst/>
              <a:rect r="r" b="b" t="t" l="l"/>
              <a:pathLst>
                <a:path h="3331210" w="3331210">
                  <a:moveTo>
                    <a:pt x="0" y="0"/>
                  </a:moveTo>
                  <a:lnTo>
                    <a:pt x="3331210" y="0"/>
                  </a:lnTo>
                  <a:cubicBezTo>
                    <a:pt x="3331210" y="1840230"/>
                    <a:pt x="1840230" y="3331210"/>
                    <a:pt x="0" y="3331210"/>
                  </a:cubicBezTo>
                  <a:lnTo>
                    <a:pt x="0" y="0"/>
                  </a:lnTo>
                  <a:close/>
                </a:path>
              </a:pathLst>
            </a:custGeom>
            <a:blipFill>
              <a:blip r:embed="rId4"/>
              <a:stretch>
                <a:fillRect l="-50093" t="0" r="0" b="0"/>
              </a:stretch>
            </a:blipFill>
            <a:ln w="76200" cap="sq">
              <a:solidFill>
                <a:srgbClr val="E4E2DD"/>
              </a:solidFill>
              <a:prstDash val="solid"/>
              <a:miter/>
            </a:ln>
          </p:spPr>
        </p:sp>
      </p:grpSp>
      <p:sp>
        <p:nvSpPr>
          <p:cNvPr name="TextBox 7" id="7"/>
          <p:cNvSpPr txBox="true"/>
          <p:nvPr/>
        </p:nvSpPr>
        <p:spPr>
          <a:xfrm rot="0">
            <a:off x="10599101" y="3960900"/>
            <a:ext cx="6346079" cy="3887470"/>
          </a:xfrm>
          <a:prstGeom prst="rect">
            <a:avLst/>
          </a:prstGeom>
        </p:spPr>
        <p:txBody>
          <a:bodyPr anchor="t" rtlCol="false" tIns="0" lIns="0" bIns="0" rIns="0">
            <a:spAutoFit/>
          </a:bodyPr>
          <a:lstStyle/>
          <a:p>
            <a:pPr algn="just">
              <a:lnSpc>
                <a:spcPts val="3079"/>
              </a:lnSpc>
              <a:spcBef>
                <a:spcPct val="0"/>
              </a:spcBef>
            </a:pPr>
            <a:r>
              <a:rPr lang="en-US" sz="2199">
                <a:solidFill>
                  <a:srgbClr val="FFFFFF"/>
                </a:solidFill>
                <a:latin typeface="Garet"/>
                <a:ea typeface="Garet"/>
                <a:cs typeface="Garet"/>
                <a:sym typeface="Garet"/>
              </a:rPr>
              <a:t>The business aims to expand by opening three coffee shops in India's top three major cities. Since its launch in January 2023, the company has successfully sold its products online and received an overwhelmingly positive response in several cities. As a data analyst, your task is to analyze the sales data and provide insights to recommend the top three cities for this expansion.</a:t>
            </a:r>
          </a:p>
        </p:txBody>
      </p:sp>
      <p:sp>
        <p:nvSpPr>
          <p:cNvPr name="TextBox 8" id="8"/>
          <p:cNvSpPr txBox="true"/>
          <p:nvPr/>
        </p:nvSpPr>
        <p:spPr>
          <a:xfrm rot="0">
            <a:off x="10747167" y="2830600"/>
            <a:ext cx="5174784" cy="2635250"/>
          </a:xfrm>
          <a:prstGeom prst="rect">
            <a:avLst/>
          </a:prstGeom>
        </p:spPr>
        <p:txBody>
          <a:bodyPr anchor="t" rtlCol="false" tIns="0" lIns="0" bIns="0" rIns="0">
            <a:spAutoFit/>
          </a:bodyPr>
          <a:lstStyle/>
          <a:p>
            <a:pPr algn="just">
              <a:lnSpc>
                <a:spcPts val="7000"/>
              </a:lnSpc>
            </a:pPr>
            <a:r>
              <a:rPr lang="en-US" sz="5000" b="true">
                <a:solidFill>
                  <a:srgbClr val="FFFFFF"/>
                </a:solidFill>
                <a:latin typeface="Garet Bold"/>
                <a:ea typeface="Garet Bold"/>
                <a:cs typeface="Garet Bold"/>
                <a:sym typeface="Garet Bold"/>
              </a:rPr>
              <a:t>Overview</a:t>
            </a:r>
          </a:p>
          <a:p>
            <a:pPr algn="just">
              <a:lnSpc>
                <a:spcPts val="7000"/>
              </a:lnSpc>
            </a:pPr>
          </a:p>
          <a:p>
            <a:pPr algn="just">
              <a:lnSpc>
                <a:spcPts val="7000"/>
              </a:lnSpc>
              <a:spcBef>
                <a:spcPct val="0"/>
              </a:spcBef>
            </a:pPr>
          </a:p>
        </p:txBody>
      </p:sp>
      <p:sp>
        <p:nvSpPr>
          <p:cNvPr name="Freeform 9" id="9"/>
          <p:cNvSpPr/>
          <p:nvPr/>
        </p:nvSpPr>
        <p:spPr>
          <a:xfrm flipH="false" flipV="false" rot="0">
            <a:off x="1028700" y="1028700"/>
            <a:ext cx="581907" cy="440133"/>
          </a:xfrm>
          <a:custGeom>
            <a:avLst/>
            <a:gdLst/>
            <a:ahLst/>
            <a:cxnLst/>
            <a:rect r="r" b="b" t="t" l="l"/>
            <a:pathLst>
              <a:path h="440133" w="581907">
                <a:moveTo>
                  <a:pt x="0" y="0"/>
                </a:moveTo>
                <a:lnTo>
                  <a:pt x="581907" y="0"/>
                </a:lnTo>
                <a:lnTo>
                  <a:pt x="581907" y="440133"/>
                </a:lnTo>
                <a:lnTo>
                  <a:pt x="0" y="4401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992471">
            <a:off x="5055790" y="7870170"/>
            <a:ext cx="1406028" cy="2239051"/>
          </a:xfrm>
          <a:custGeom>
            <a:avLst/>
            <a:gdLst/>
            <a:ahLst/>
            <a:cxnLst/>
            <a:rect r="r" b="b" t="t" l="l"/>
            <a:pathLst>
              <a:path h="2239051" w="1406028">
                <a:moveTo>
                  <a:pt x="0" y="0"/>
                </a:moveTo>
                <a:lnTo>
                  <a:pt x="1406028" y="0"/>
                </a:lnTo>
                <a:lnTo>
                  <a:pt x="1406028" y="2239050"/>
                </a:lnTo>
                <a:lnTo>
                  <a:pt x="0" y="2239050"/>
                </a:lnTo>
                <a:lnTo>
                  <a:pt x="0" y="0"/>
                </a:lnTo>
                <a:close/>
              </a:path>
            </a:pathLst>
          </a:custGeom>
          <a:blipFill>
            <a:blip r:embed="rId7"/>
            <a:stretch>
              <a:fillRect l="0" t="0" r="0" b="0"/>
            </a:stretch>
          </a:blipFill>
        </p:spPr>
      </p:sp>
      <p:sp>
        <p:nvSpPr>
          <p:cNvPr name="Freeform 11" id="11"/>
          <p:cNvSpPr/>
          <p:nvPr/>
        </p:nvSpPr>
        <p:spPr>
          <a:xfrm flipH="false" flipV="false" rot="-7797717">
            <a:off x="17197227" y="6596824"/>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7"/>
            <a:stretch>
              <a:fillRect l="0" t="0" r="0" b="0"/>
            </a:stretch>
          </a:blipFill>
        </p:spPr>
      </p:sp>
      <p:sp>
        <p:nvSpPr>
          <p:cNvPr name="Freeform 12" id="12"/>
          <p:cNvSpPr/>
          <p:nvPr/>
        </p:nvSpPr>
        <p:spPr>
          <a:xfrm flipH="false" flipV="false" rot="-7797717">
            <a:off x="11104606" y="-908579"/>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378459" y="2234963"/>
            <a:ext cx="5293537" cy="5817073"/>
            <a:chOff x="0" y="0"/>
            <a:chExt cx="5778500" cy="6350000"/>
          </a:xfrm>
        </p:grpSpPr>
        <p:sp>
          <p:nvSpPr>
            <p:cNvPr name="Freeform 8" id="8"/>
            <p:cNvSpPr/>
            <p:nvPr/>
          </p:nvSpPr>
          <p:spPr>
            <a:xfrm flipH="false" flipV="false" rot="0">
              <a:off x="0" y="0"/>
              <a:ext cx="5778500" cy="6350000"/>
            </a:xfrm>
            <a:custGeom>
              <a:avLst/>
              <a:gdLst/>
              <a:ahLst/>
              <a:cxnLst/>
              <a:rect r="r" b="b" t="t" l="l"/>
              <a:pathLst>
                <a:path h="6350000" w="57785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5"/>
              <a:stretch>
                <a:fillRect l="-32417" t="0" r="-32417" b="0"/>
              </a:stretch>
            </a:blipFill>
            <a:ln w="76200" cap="sq">
              <a:solidFill>
                <a:srgbClr val="B35D34"/>
              </a:solidFill>
              <a:prstDash val="solid"/>
              <a:miter/>
            </a:ln>
          </p:spPr>
        </p:sp>
      </p:grpSp>
      <p:sp>
        <p:nvSpPr>
          <p:cNvPr name="TextBox 9" id="9"/>
          <p:cNvSpPr txBox="true"/>
          <p:nvPr/>
        </p:nvSpPr>
        <p:spPr>
          <a:xfrm rot="0">
            <a:off x="2307822" y="4197845"/>
            <a:ext cx="7102583" cy="2325370"/>
          </a:xfrm>
          <a:prstGeom prst="rect">
            <a:avLst/>
          </a:prstGeom>
        </p:spPr>
        <p:txBody>
          <a:bodyPr anchor="t" rtlCol="false" tIns="0" lIns="0" bIns="0" rIns="0">
            <a:spAutoFit/>
          </a:bodyPr>
          <a:lstStyle/>
          <a:p>
            <a:pPr algn="just">
              <a:lnSpc>
                <a:spcPts val="3079"/>
              </a:lnSpc>
              <a:spcBef>
                <a:spcPct val="0"/>
              </a:spcBef>
            </a:pPr>
            <a:r>
              <a:rPr lang="en-US" sz="2199">
                <a:solidFill>
                  <a:srgbClr val="0F0E0E"/>
                </a:solidFill>
                <a:latin typeface="Garet"/>
                <a:ea typeface="Garet"/>
                <a:cs typeface="Garet"/>
                <a:sym typeface="Garet"/>
              </a:rPr>
              <a:t>The goal of this project is to analyze the sales data of the company, which has been selling its products online since January 2023, and to recommend the top three major cities in India for opening new coffee shop locations based on consumer demand and sales performance.</a:t>
            </a:r>
          </a:p>
        </p:txBody>
      </p:sp>
      <p:sp>
        <p:nvSpPr>
          <p:cNvPr name="TextBox 10" id="10"/>
          <p:cNvSpPr txBox="true"/>
          <p:nvPr/>
        </p:nvSpPr>
        <p:spPr>
          <a:xfrm rot="0">
            <a:off x="2307822" y="2989756"/>
            <a:ext cx="7687808" cy="863600"/>
          </a:xfrm>
          <a:prstGeom prst="rect">
            <a:avLst/>
          </a:prstGeom>
        </p:spPr>
        <p:txBody>
          <a:bodyPr anchor="t" rtlCol="false" tIns="0" lIns="0" bIns="0" rIns="0">
            <a:spAutoFit/>
          </a:bodyPr>
          <a:lstStyle/>
          <a:p>
            <a:pPr algn="just">
              <a:lnSpc>
                <a:spcPts val="7000"/>
              </a:lnSpc>
              <a:spcBef>
                <a:spcPct val="0"/>
              </a:spcBef>
            </a:pPr>
            <a:r>
              <a:rPr lang="en-US" b="true" sz="5000">
                <a:solidFill>
                  <a:srgbClr val="B35D34"/>
                </a:solidFill>
                <a:latin typeface="Garet Bold"/>
                <a:ea typeface="Garet Bold"/>
                <a:cs typeface="Garet Bold"/>
                <a:sym typeface="Garet Bold"/>
              </a:rPr>
              <a:t>Objective</a:t>
            </a:r>
          </a:p>
        </p:txBody>
      </p:sp>
      <p:sp>
        <p:nvSpPr>
          <p:cNvPr name="Freeform 11" id="11"/>
          <p:cNvSpPr/>
          <p:nvPr/>
        </p:nvSpPr>
        <p:spPr>
          <a:xfrm flipH="false" flipV="false" rot="0">
            <a:off x="1028700" y="1028700"/>
            <a:ext cx="581907" cy="440133"/>
          </a:xfrm>
          <a:custGeom>
            <a:avLst/>
            <a:gdLst/>
            <a:ahLst/>
            <a:cxnLst/>
            <a:rect r="r" b="b" t="t" l="l"/>
            <a:pathLst>
              <a:path h="440133" w="581907">
                <a:moveTo>
                  <a:pt x="0" y="0"/>
                </a:moveTo>
                <a:lnTo>
                  <a:pt x="581907" y="0"/>
                </a:lnTo>
                <a:lnTo>
                  <a:pt x="581907" y="440133"/>
                </a:lnTo>
                <a:lnTo>
                  <a:pt x="0" y="4401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8"/>
            <a:stretch>
              <a:fillRect l="0" t="0" r="0" b="0"/>
            </a:stretch>
          </a:blipFill>
        </p:spPr>
      </p:sp>
      <p:sp>
        <p:nvSpPr>
          <p:cNvPr name="Freeform 13" id="13"/>
          <p:cNvSpPr/>
          <p:nvPr/>
        </p:nvSpPr>
        <p:spPr>
          <a:xfrm flipH="false" flipV="false" rot="-7797717">
            <a:off x="17273636" y="4957041"/>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8"/>
            <a:stretch>
              <a:fillRect l="0" t="0" r="0" b="0"/>
            </a:stretch>
          </a:blipFill>
        </p:spPr>
      </p:sp>
      <p:sp>
        <p:nvSpPr>
          <p:cNvPr name="Freeform 14" id="14"/>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35D34"/>
        </a:solidFill>
      </p:bgPr>
    </p:bg>
    <p:spTree>
      <p:nvGrpSpPr>
        <p:cNvPr id="1" name=""/>
        <p:cNvGrpSpPr/>
        <p:nvPr/>
      </p:nvGrpSpPr>
      <p:grpSpPr>
        <a:xfrm>
          <a:off x="0" y="0"/>
          <a:ext cx="0" cy="0"/>
          <a:chOff x="0" y="0"/>
          <a:chExt cx="0" cy="0"/>
        </a:xfrm>
      </p:grpSpPr>
      <p:sp>
        <p:nvSpPr>
          <p:cNvPr name="Freeform 2" id="2"/>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7660565">
            <a:off x="4314628" y="6695938"/>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4677655">
            <a:off x="-1548861" y="2212376"/>
            <a:ext cx="4220308" cy="4114800"/>
          </a:xfrm>
          <a:custGeom>
            <a:avLst/>
            <a:gdLst/>
            <a:ahLst/>
            <a:cxnLst/>
            <a:rect r="r" b="b" t="t" l="l"/>
            <a:pathLst>
              <a:path h="4114800" w="4220308">
                <a:moveTo>
                  <a:pt x="4220307" y="0"/>
                </a:moveTo>
                <a:lnTo>
                  <a:pt x="0" y="0"/>
                </a:lnTo>
                <a:lnTo>
                  <a:pt x="0" y="4114800"/>
                </a:lnTo>
                <a:lnTo>
                  <a:pt x="4220307" y="4114800"/>
                </a:lnTo>
                <a:lnTo>
                  <a:pt x="42203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4165001"/>
            <a:ext cx="3679746" cy="1749425"/>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Garet Bold"/>
                <a:ea typeface="Garet Bold"/>
                <a:cs typeface="Garet Bold"/>
                <a:sym typeface="Garet Bold"/>
              </a:rPr>
              <a:t>Types of Questions</a:t>
            </a:r>
          </a:p>
        </p:txBody>
      </p:sp>
      <p:sp>
        <p:nvSpPr>
          <p:cNvPr name="Freeform 7" id="7"/>
          <p:cNvSpPr/>
          <p:nvPr/>
        </p:nvSpPr>
        <p:spPr>
          <a:xfrm flipH="false" flipV="false" rot="0">
            <a:off x="1028700" y="1028700"/>
            <a:ext cx="581907" cy="440133"/>
          </a:xfrm>
          <a:custGeom>
            <a:avLst/>
            <a:gdLst/>
            <a:ahLst/>
            <a:cxnLst/>
            <a:rect r="r" b="b" t="t" l="l"/>
            <a:pathLst>
              <a:path h="440133" w="581907">
                <a:moveTo>
                  <a:pt x="0" y="0"/>
                </a:moveTo>
                <a:lnTo>
                  <a:pt x="581907" y="0"/>
                </a:lnTo>
                <a:lnTo>
                  <a:pt x="581907" y="440133"/>
                </a:lnTo>
                <a:lnTo>
                  <a:pt x="0" y="4401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6"/>
            <a:stretch>
              <a:fillRect l="0" t="0" r="0" b="0"/>
            </a:stretch>
          </a:blipFill>
        </p:spPr>
      </p:sp>
      <p:sp>
        <p:nvSpPr>
          <p:cNvPr name="Freeform 9" id="9"/>
          <p:cNvSpPr/>
          <p:nvPr/>
        </p:nvSpPr>
        <p:spPr>
          <a:xfrm flipH="false" flipV="false" rot="-7797717">
            <a:off x="17273636" y="4957041"/>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6"/>
            <a:stretch>
              <a:fillRect l="0" t="0" r="0" b="0"/>
            </a:stretch>
          </a:blipFill>
        </p:spPr>
      </p:sp>
      <p:sp>
        <p:nvSpPr>
          <p:cNvPr name="Freeform 10" id="10"/>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6"/>
            <a:stretch>
              <a:fillRect l="0" t="0" r="0" b="0"/>
            </a:stretch>
          </a:blipFill>
        </p:spPr>
      </p:sp>
      <p:sp>
        <p:nvSpPr>
          <p:cNvPr name="TextBox 11" id="11"/>
          <p:cNvSpPr txBox="true"/>
          <p:nvPr/>
        </p:nvSpPr>
        <p:spPr>
          <a:xfrm rot="0">
            <a:off x="5185545" y="1679271"/>
            <a:ext cx="9228654" cy="613409"/>
          </a:xfrm>
          <a:prstGeom prst="rect">
            <a:avLst/>
          </a:prstGeom>
        </p:spPr>
        <p:txBody>
          <a:bodyPr anchor="t" rtlCol="false" tIns="0" lIns="0" bIns="0" rIns="0">
            <a:spAutoFit/>
          </a:bodyPr>
          <a:lstStyle/>
          <a:p>
            <a:pPr algn="ctr">
              <a:lnSpc>
                <a:spcPts val="5040"/>
              </a:lnSpc>
              <a:spcBef>
                <a:spcPct val="0"/>
              </a:spcBef>
            </a:pPr>
            <a:r>
              <a:rPr lang="en-US" b="true" sz="3600">
                <a:solidFill>
                  <a:srgbClr val="FFFFFF"/>
                </a:solidFill>
                <a:latin typeface="Garet Bold"/>
                <a:ea typeface="Garet Bold"/>
                <a:cs typeface="Garet Bold"/>
                <a:sym typeface="Garet Bold"/>
              </a:rPr>
              <a:t>Part 1: Basic Analysis and Aggregations</a:t>
            </a:r>
          </a:p>
        </p:txBody>
      </p:sp>
      <p:sp>
        <p:nvSpPr>
          <p:cNvPr name="TextBox 12" id="12"/>
          <p:cNvSpPr txBox="true"/>
          <p:nvPr/>
        </p:nvSpPr>
        <p:spPr>
          <a:xfrm rot="0">
            <a:off x="4708446" y="2819852"/>
            <a:ext cx="12137921" cy="5362030"/>
          </a:xfrm>
          <a:prstGeom prst="rect">
            <a:avLst/>
          </a:prstGeom>
        </p:spPr>
        <p:txBody>
          <a:bodyPr anchor="t" rtlCol="false" tIns="0" lIns="0" bIns="0" rIns="0">
            <a:spAutoFit/>
          </a:bodyPr>
          <a:lstStyle/>
          <a:p>
            <a:pPr algn="just" marL="656314" indent="-328157" lvl="1">
              <a:lnSpc>
                <a:spcPts val="4255"/>
              </a:lnSpc>
              <a:buAutoNum type="arabicPeriod" startAt="1"/>
            </a:pPr>
            <a:r>
              <a:rPr lang="en-US" b="true" sz="3039">
                <a:solidFill>
                  <a:srgbClr val="FFFFFF"/>
                </a:solidFill>
                <a:latin typeface="Garet Bold"/>
                <a:ea typeface="Garet Bold"/>
                <a:cs typeface="Garet Bold"/>
                <a:sym typeface="Garet Bold"/>
              </a:rPr>
              <a:t>How many people in each city are estimated to consume coffee, given that 25% of the population does?</a:t>
            </a:r>
          </a:p>
          <a:p>
            <a:pPr algn="just" marL="656314" indent="-328157" lvl="1">
              <a:lnSpc>
                <a:spcPts val="4255"/>
              </a:lnSpc>
              <a:buAutoNum type="arabicPeriod" startAt="1"/>
            </a:pPr>
            <a:r>
              <a:rPr lang="en-US" b="true" sz="3039">
                <a:solidFill>
                  <a:srgbClr val="FFFFFF"/>
                </a:solidFill>
                <a:latin typeface="Garet Bold"/>
                <a:ea typeface="Garet Bold"/>
                <a:cs typeface="Garet Bold"/>
                <a:sym typeface="Garet Bold"/>
              </a:rPr>
              <a:t>What is the total revenue generated from coffee sales across all cities in the last quarter of 2023?</a:t>
            </a:r>
          </a:p>
          <a:p>
            <a:pPr algn="just" marL="656314" indent="-328157" lvl="1">
              <a:lnSpc>
                <a:spcPts val="4255"/>
              </a:lnSpc>
              <a:buAutoNum type="arabicPeriod" startAt="1"/>
            </a:pPr>
            <a:r>
              <a:rPr lang="en-US" b="true" sz="3039">
                <a:solidFill>
                  <a:srgbClr val="FFFFFF"/>
                </a:solidFill>
                <a:latin typeface="Garet Bold"/>
                <a:ea typeface="Garet Bold"/>
                <a:cs typeface="Garet Bold"/>
                <a:sym typeface="Garet Bold"/>
              </a:rPr>
              <a:t>How many units of each coffee product have been sold?</a:t>
            </a:r>
          </a:p>
          <a:p>
            <a:pPr algn="just" marL="656314" indent="-328157" lvl="1">
              <a:lnSpc>
                <a:spcPts val="4255"/>
              </a:lnSpc>
              <a:buAutoNum type="arabicPeriod" startAt="1"/>
            </a:pPr>
            <a:r>
              <a:rPr lang="en-US" b="true" sz="3039">
                <a:solidFill>
                  <a:srgbClr val="FFFFFF"/>
                </a:solidFill>
                <a:latin typeface="Garet Bold"/>
                <a:ea typeface="Garet Bold"/>
                <a:cs typeface="Garet Bold"/>
                <a:sym typeface="Garet Bold"/>
              </a:rPr>
              <a:t>What is the average sales amount per customer in each city?</a:t>
            </a:r>
          </a:p>
          <a:p>
            <a:pPr algn="just" marL="656314" indent="-328157" lvl="1">
              <a:lnSpc>
                <a:spcPts val="4255"/>
              </a:lnSpc>
              <a:buAutoNum type="arabicPeriod" startAt="1"/>
            </a:pPr>
            <a:r>
              <a:rPr lang="en-US" b="true" sz="3039">
                <a:solidFill>
                  <a:srgbClr val="FFFFFF"/>
                </a:solidFill>
                <a:latin typeface="Garet Bold"/>
                <a:ea typeface="Garet Bold"/>
                <a:cs typeface="Garet Bold"/>
                <a:sym typeface="Garet Bold"/>
              </a:rPr>
              <a:t>Provide a list of cities along with their populations, estimated coffee consumers, and total current customers.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4341139"/>
            <a:ext cx="3813579" cy="1749425"/>
          </a:xfrm>
          <a:prstGeom prst="rect">
            <a:avLst/>
          </a:prstGeom>
        </p:spPr>
        <p:txBody>
          <a:bodyPr anchor="t" rtlCol="false" tIns="0" lIns="0" bIns="0" rIns="0">
            <a:spAutoFit/>
          </a:bodyPr>
          <a:lstStyle/>
          <a:p>
            <a:pPr algn="l">
              <a:lnSpc>
                <a:spcPts val="7000"/>
              </a:lnSpc>
              <a:spcBef>
                <a:spcPct val="0"/>
              </a:spcBef>
            </a:pPr>
            <a:r>
              <a:rPr lang="en-US" b="true" sz="5000">
                <a:solidFill>
                  <a:srgbClr val="B35D34"/>
                </a:solidFill>
                <a:latin typeface="Garet Bold"/>
                <a:ea typeface="Garet Bold"/>
                <a:cs typeface="Garet Bold"/>
                <a:sym typeface="Garet Bold"/>
              </a:rPr>
              <a:t>Types of Questions</a:t>
            </a:r>
          </a:p>
        </p:txBody>
      </p:sp>
      <p:sp>
        <p:nvSpPr>
          <p:cNvPr name="Freeform 8" id="8"/>
          <p:cNvSpPr/>
          <p:nvPr/>
        </p:nvSpPr>
        <p:spPr>
          <a:xfrm flipH="false" flipV="false" rot="0">
            <a:off x="1028700" y="1028700"/>
            <a:ext cx="581907" cy="440133"/>
          </a:xfrm>
          <a:custGeom>
            <a:avLst/>
            <a:gdLst/>
            <a:ahLst/>
            <a:cxnLst/>
            <a:rect r="r" b="b" t="t" l="l"/>
            <a:pathLst>
              <a:path h="440133" w="581907">
                <a:moveTo>
                  <a:pt x="0" y="0"/>
                </a:moveTo>
                <a:lnTo>
                  <a:pt x="581907" y="0"/>
                </a:lnTo>
                <a:lnTo>
                  <a:pt x="581907" y="440133"/>
                </a:lnTo>
                <a:lnTo>
                  <a:pt x="0" y="4401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7"/>
            <a:stretch>
              <a:fillRect l="0" t="0" r="0" b="0"/>
            </a:stretch>
          </a:blipFill>
        </p:spPr>
      </p:sp>
      <p:sp>
        <p:nvSpPr>
          <p:cNvPr name="Freeform 10" id="10"/>
          <p:cNvSpPr/>
          <p:nvPr/>
        </p:nvSpPr>
        <p:spPr>
          <a:xfrm flipH="false" flipV="false" rot="-7797717">
            <a:off x="17273636" y="4957041"/>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7"/>
            <a:stretch>
              <a:fillRect l="0" t="0" r="0" b="0"/>
            </a:stretch>
          </a:blipFill>
        </p:spPr>
      </p:sp>
      <p:sp>
        <p:nvSpPr>
          <p:cNvPr name="Freeform 11" id="11"/>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7"/>
            <a:stretch>
              <a:fillRect l="0" t="0" r="0" b="0"/>
            </a:stretch>
          </a:blipFill>
        </p:spPr>
      </p:sp>
      <p:sp>
        <p:nvSpPr>
          <p:cNvPr name="TextBox 12" id="12"/>
          <p:cNvSpPr txBox="true"/>
          <p:nvPr/>
        </p:nvSpPr>
        <p:spPr>
          <a:xfrm rot="0">
            <a:off x="3956921" y="1687526"/>
            <a:ext cx="14019729" cy="596899"/>
          </a:xfrm>
          <a:prstGeom prst="rect">
            <a:avLst/>
          </a:prstGeom>
        </p:spPr>
        <p:txBody>
          <a:bodyPr anchor="t" rtlCol="false" tIns="0" lIns="0" bIns="0" rIns="0">
            <a:spAutoFit/>
          </a:bodyPr>
          <a:lstStyle/>
          <a:p>
            <a:pPr algn="ctr">
              <a:lnSpc>
                <a:spcPts val="4900"/>
              </a:lnSpc>
              <a:spcBef>
                <a:spcPct val="0"/>
              </a:spcBef>
            </a:pPr>
            <a:r>
              <a:rPr lang="en-US" b="true" sz="3500">
                <a:solidFill>
                  <a:srgbClr val="B35D34"/>
                </a:solidFill>
                <a:latin typeface="Garet Bold"/>
                <a:ea typeface="Garet Bold"/>
                <a:cs typeface="Garet Bold"/>
                <a:sym typeface="Garet Bold"/>
              </a:rPr>
              <a:t>Part 2: Advanced Sales Insights and Customer Segmentation</a:t>
            </a:r>
          </a:p>
        </p:txBody>
      </p:sp>
      <p:sp>
        <p:nvSpPr>
          <p:cNvPr name="TextBox 13" id="13"/>
          <p:cNvSpPr txBox="true"/>
          <p:nvPr/>
        </p:nvSpPr>
        <p:spPr>
          <a:xfrm rot="0">
            <a:off x="4306043" y="2697422"/>
            <a:ext cx="12360992" cy="6381749"/>
          </a:xfrm>
          <a:prstGeom prst="rect">
            <a:avLst/>
          </a:prstGeom>
        </p:spPr>
        <p:txBody>
          <a:bodyPr anchor="t" rtlCol="false" tIns="0" lIns="0" bIns="0" rIns="0">
            <a:spAutoFit/>
          </a:bodyPr>
          <a:lstStyle/>
          <a:p>
            <a:pPr algn="just" marL="647711" indent="-323856" lvl="1">
              <a:lnSpc>
                <a:spcPts val="4200"/>
              </a:lnSpc>
              <a:buAutoNum type="arabicPeriod" startAt="1"/>
            </a:pPr>
            <a:r>
              <a:rPr lang="en-US" b="true" sz="3000">
                <a:solidFill>
                  <a:srgbClr val="B35D34"/>
                </a:solidFill>
                <a:latin typeface="Garet Bold"/>
                <a:ea typeface="Garet Bold"/>
                <a:cs typeface="Garet Bold"/>
                <a:sym typeface="Garet Bold"/>
              </a:rPr>
              <a:t>What are the top 3 selling products in each city based on sales volume?</a:t>
            </a:r>
          </a:p>
          <a:p>
            <a:pPr algn="just" marL="647711" indent="-323856" lvl="1">
              <a:lnSpc>
                <a:spcPts val="4200"/>
              </a:lnSpc>
              <a:buAutoNum type="arabicPeriod" startAt="1"/>
            </a:pPr>
            <a:r>
              <a:rPr lang="en-US" b="true" sz="3000">
                <a:solidFill>
                  <a:srgbClr val="B35D34"/>
                </a:solidFill>
                <a:latin typeface="Garet Bold"/>
                <a:ea typeface="Garet Bold"/>
                <a:cs typeface="Garet Bold"/>
                <a:sym typeface="Garet Bold"/>
              </a:rPr>
              <a:t>How many unique customers are there in each city who have purchased coffee products?</a:t>
            </a:r>
          </a:p>
          <a:p>
            <a:pPr algn="just" marL="647711" indent="-323856" lvl="1">
              <a:lnSpc>
                <a:spcPts val="4200"/>
              </a:lnSpc>
              <a:buAutoNum type="arabicPeriod" startAt="1"/>
            </a:pPr>
            <a:r>
              <a:rPr lang="en-US" b="true" sz="3000">
                <a:solidFill>
                  <a:srgbClr val="B35D34"/>
                </a:solidFill>
                <a:latin typeface="Garet Bold"/>
                <a:ea typeface="Garet Bold"/>
                <a:cs typeface="Garet Bold"/>
                <a:sym typeface="Garet Bold"/>
              </a:rPr>
              <a:t>Find each city’s average sale per customer and average rent per customer.</a:t>
            </a:r>
          </a:p>
          <a:p>
            <a:pPr algn="just" marL="647711" indent="-323856" lvl="1">
              <a:lnSpc>
                <a:spcPts val="4200"/>
              </a:lnSpc>
              <a:buAutoNum type="arabicPeriod" startAt="1"/>
            </a:pPr>
            <a:r>
              <a:rPr lang="en-US" b="true" sz="3000">
                <a:solidFill>
                  <a:srgbClr val="B35D34"/>
                </a:solidFill>
                <a:latin typeface="Garet Bold"/>
                <a:ea typeface="Garet Bold"/>
                <a:cs typeface="Garet Bold"/>
                <a:sym typeface="Garet Bold"/>
              </a:rPr>
              <a:t>Calculate the percentage growth (or decline) in sales over different months by each city.</a:t>
            </a:r>
          </a:p>
          <a:p>
            <a:pPr algn="just" marL="647711" indent="-323856" lvl="1">
              <a:lnSpc>
                <a:spcPts val="4200"/>
              </a:lnSpc>
              <a:buAutoNum type="arabicPeriod" startAt="1"/>
            </a:pPr>
            <a:r>
              <a:rPr lang="en-US" b="true" sz="3000">
                <a:solidFill>
                  <a:srgbClr val="B35D34"/>
                </a:solidFill>
                <a:latin typeface="Garet Bold"/>
                <a:ea typeface="Garet Bold"/>
                <a:cs typeface="Garet Bold"/>
                <a:sym typeface="Garet Bold"/>
              </a:rPr>
              <a:t>Identify top 3 cities based on highest sales, including city name, total sale, total rent, total customers, estimated coffee consumers, average sale per customer, and average rent per customer.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35D34"/>
        </a:solidFill>
      </p:bgPr>
    </p:bg>
    <p:spTree>
      <p:nvGrpSpPr>
        <p:cNvPr id="1" name=""/>
        <p:cNvGrpSpPr/>
        <p:nvPr/>
      </p:nvGrpSpPr>
      <p:grpSpPr>
        <a:xfrm>
          <a:off x="0" y="0"/>
          <a:ext cx="0" cy="0"/>
          <a:chOff x="0" y="0"/>
          <a:chExt cx="0" cy="0"/>
        </a:xfrm>
      </p:grpSpPr>
      <p:sp>
        <p:nvSpPr>
          <p:cNvPr name="Freeform 2" id="2"/>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7660565">
            <a:off x="4314628" y="6695938"/>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4677655">
            <a:off x="-1548861" y="2212376"/>
            <a:ext cx="4220308" cy="4114800"/>
          </a:xfrm>
          <a:custGeom>
            <a:avLst/>
            <a:gdLst/>
            <a:ahLst/>
            <a:cxnLst/>
            <a:rect r="r" b="b" t="t" l="l"/>
            <a:pathLst>
              <a:path h="4114800" w="4220308">
                <a:moveTo>
                  <a:pt x="4220307" y="0"/>
                </a:moveTo>
                <a:lnTo>
                  <a:pt x="0" y="0"/>
                </a:lnTo>
                <a:lnTo>
                  <a:pt x="0" y="4114800"/>
                </a:lnTo>
                <a:lnTo>
                  <a:pt x="4220307" y="4114800"/>
                </a:lnTo>
                <a:lnTo>
                  <a:pt x="42203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4"/>
            <a:stretch>
              <a:fillRect l="0" t="0" r="0" b="0"/>
            </a:stretch>
          </a:blipFill>
        </p:spPr>
      </p:sp>
      <p:sp>
        <p:nvSpPr>
          <p:cNvPr name="Freeform 7" id="7"/>
          <p:cNvSpPr/>
          <p:nvPr/>
        </p:nvSpPr>
        <p:spPr>
          <a:xfrm flipH="false" flipV="false" rot="-7797717">
            <a:off x="17273636" y="4957041"/>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4"/>
            <a:stretch>
              <a:fillRect l="0" t="0" r="0" b="0"/>
            </a:stretch>
          </a:blipFill>
        </p:spPr>
      </p:sp>
      <p:sp>
        <p:nvSpPr>
          <p:cNvPr name="Freeform 8" id="8"/>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4"/>
            <a:stretch>
              <a:fillRect l="0" t="0" r="0" b="0"/>
            </a:stretch>
          </a:blipFill>
        </p:spPr>
      </p:sp>
      <p:sp>
        <p:nvSpPr>
          <p:cNvPr name="TextBox 9" id="9"/>
          <p:cNvSpPr txBox="true"/>
          <p:nvPr/>
        </p:nvSpPr>
        <p:spPr>
          <a:xfrm rot="0">
            <a:off x="1028700" y="4165001"/>
            <a:ext cx="3679746" cy="1749425"/>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Garet Bold"/>
                <a:ea typeface="Garet Bold"/>
                <a:cs typeface="Garet Bold"/>
                <a:sym typeface="Garet Bold"/>
              </a:rPr>
              <a:t>Types of Questions</a:t>
            </a:r>
          </a:p>
        </p:txBody>
      </p:sp>
      <p:sp>
        <p:nvSpPr>
          <p:cNvPr name="Freeform 10" id="10"/>
          <p:cNvSpPr/>
          <p:nvPr/>
        </p:nvSpPr>
        <p:spPr>
          <a:xfrm flipH="false" flipV="false" rot="0">
            <a:off x="1028700" y="1028700"/>
            <a:ext cx="581907" cy="440133"/>
          </a:xfrm>
          <a:custGeom>
            <a:avLst/>
            <a:gdLst/>
            <a:ahLst/>
            <a:cxnLst/>
            <a:rect r="r" b="b" t="t" l="l"/>
            <a:pathLst>
              <a:path h="440133" w="581907">
                <a:moveTo>
                  <a:pt x="0" y="0"/>
                </a:moveTo>
                <a:lnTo>
                  <a:pt x="581907" y="0"/>
                </a:lnTo>
                <a:lnTo>
                  <a:pt x="581907" y="440133"/>
                </a:lnTo>
                <a:lnTo>
                  <a:pt x="0" y="4401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518897" y="1710229"/>
            <a:ext cx="12740403" cy="613409"/>
          </a:xfrm>
          <a:prstGeom prst="rect">
            <a:avLst/>
          </a:prstGeom>
        </p:spPr>
        <p:txBody>
          <a:bodyPr anchor="t" rtlCol="false" tIns="0" lIns="0" bIns="0" rIns="0">
            <a:spAutoFit/>
          </a:bodyPr>
          <a:lstStyle/>
          <a:p>
            <a:pPr algn="just">
              <a:lnSpc>
                <a:spcPts val="5040"/>
              </a:lnSpc>
              <a:spcBef>
                <a:spcPct val="0"/>
              </a:spcBef>
            </a:pPr>
            <a:r>
              <a:rPr lang="en-US" b="true" sz="3600">
                <a:solidFill>
                  <a:srgbClr val="FFFFFF"/>
                </a:solidFill>
                <a:latin typeface="Garet Bold"/>
                <a:ea typeface="Garet Bold"/>
                <a:cs typeface="Garet Bold"/>
                <a:sym typeface="Garet Bold"/>
              </a:rPr>
              <a:t>Part 3: Customer and Product Insights, Market Trends</a:t>
            </a:r>
          </a:p>
        </p:txBody>
      </p:sp>
      <p:sp>
        <p:nvSpPr>
          <p:cNvPr name="TextBox 12" id="12"/>
          <p:cNvSpPr txBox="true"/>
          <p:nvPr/>
        </p:nvSpPr>
        <p:spPr>
          <a:xfrm rot="0">
            <a:off x="4708446" y="2849100"/>
            <a:ext cx="12110053" cy="4855573"/>
          </a:xfrm>
          <a:prstGeom prst="rect">
            <a:avLst/>
          </a:prstGeom>
        </p:spPr>
        <p:txBody>
          <a:bodyPr anchor="t" rtlCol="false" tIns="0" lIns="0" bIns="0" rIns="0">
            <a:spAutoFit/>
          </a:bodyPr>
          <a:lstStyle/>
          <a:p>
            <a:pPr algn="just" marL="657860" indent="-328930" lvl="1">
              <a:lnSpc>
                <a:spcPts val="4265"/>
              </a:lnSpc>
              <a:buAutoNum type="arabicPeriod" startAt="1"/>
            </a:pPr>
            <a:r>
              <a:rPr lang="en-US" b="true" sz="3047">
                <a:solidFill>
                  <a:srgbClr val="FFFFFF"/>
                </a:solidFill>
                <a:latin typeface="Garet Bold"/>
                <a:ea typeface="Garet Bold"/>
                <a:cs typeface="Garet Bold"/>
                <a:sym typeface="Garet Bold"/>
              </a:rPr>
              <a:t>Which customers have spent the most on coffee products overall?</a:t>
            </a:r>
          </a:p>
          <a:p>
            <a:pPr algn="just" marL="657860" indent="-328930" lvl="1">
              <a:lnSpc>
                <a:spcPts val="4265"/>
              </a:lnSpc>
              <a:buAutoNum type="arabicPeriod" startAt="1"/>
            </a:pPr>
            <a:r>
              <a:rPr lang="en-US" b="true" sz="3047">
                <a:solidFill>
                  <a:srgbClr val="FFFFFF"/>
                </a:solidFill>
                <a:latin typeface="Garet Bold"/>
                <a:ea typeface="Garet Bold"/>
                <a:cs typeface="Garet Bold"/>
                <a:sym typeface="Garet Bold"/>
              </a:rPr>
              <a:t>What is the average customer rating for each coffee product?</a:t>
            </a:r>
          </a:p>
          <a:p>
            <a:pPr algn="just" marL="657860" indent="-328930" lvl="1">
              <a:lnSpc>
                <a:spcPts val="4265"/>
              </a:lnSpc>
              <a:buAutoNum type="arabicPeriod" startAt="1"/>
            </a:pPr>
            <a:r>
              <a:rPr lang="en-US" b="true" sz="3047">
                <a:solidFill>
                  <a:srgbClr val="FFFFFF"/>
                </a:solidFill>
                <a:latin typeface="Garet Bold"/>
                <a:ea typeface="Garet Bold"/>
                <a:cs typeface="Garet Bold"/>
                <a:sym typeface="Garet Bold"/>
              </a:rPr>
              <a:t>How much revenue was generated each quarter in 2023?</a:t>
            </a:r>
          </a:p>
          <a:p>
            <a:pPr algn="just" marL="657860" indent="-328930" lvl="1">
              <a:lnSpc>
                <a:spcPts val="4265"/>
              </a:lnSpc>
              <a:buAutoNum type="arabicPeriod" startAt="1"/>
            </a:pPr>
            <a:r>
              <a:rPr lang="en-US" b="true" sz="3047">
                <a:solidFill>
                  <a:srgbClr val="FFFFFF"/>
                </a:solidFill>
                <a:latin typeface="Garet Bold"/>
                <a:ea typeface="Garet Bold"/>
                <a:cs typeface="Garet Bold"/>
                <a:sym typeface="Garet Bold"/>
              </a:rPr>
              <a:t>Which cities did not have any coffee sales in Q4 of 2023?</a:t>
            </a:r>
          </a:p>
          <a:p>
            <a:pPr algn="just" marL="657860" indent="-328930" lvl="1">
              <a:lnSpc>
                <a:spcPts val="4265"/>
              </a:lnSpc>
              <a:buAutoNum type="arabicPeriod" startAt="1"/>
            </a:pPr>
            <a:r>
              <a:rPr lang="en-US" b="true" sz="3047">
                <a:solidFill>
                  <a:srgbClr val="FFFFFF"/>
                </a:solidFill>
                <a:latin typeface="Garet Bold"/>
                <a:ea typeface="Garet Bold"/>
                <a:cs typeface="Garet Bold"/>
                <a:sym typeface="Garet Bold"/>
              </a:rPr>
              <a:t>How many customers in each city made more than one purchase?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746969" y="2245842"/>
            <a:ext cx="7899109" cy="863600"/>
          </a:xfrm>
          <a:prstGeom prst="rect">
            <a:avLst/>
          </a:prstGeom>
        </p:spPr>
        <p:txBody>
          <a:bodyPr anchor="t" rtlCol="false" tIns="0" lIns="0" bIns="0" rIns="0">
            <a:spAutoFit/>
          </a:bodyPr>
          <a:lstStyle/>
          <a:p>
            <a:pPr algn="l">
              <a:lnSpc>
                <a:spcPts val="7000"/>
              </a:lnSpc>
              <a:spcBef>
                <a:spcPct val="0"/>
              </a:spcBef>
            </a:pPr>
            <a:r>
              <a:rPr lang="en-US" b="true" sz="5000">
                <a:solidFill>
                  <a:srgbClr val="B35D34"/>
                </a:solidFill>
                <a:latin typeface="Garet Bold"/>
                <a:ea typeface="Garet Bold"/>
                <a:cs typeface="Garet Bold"/>
                <a:sym typeface="Garet Bold"/>
              </a:rPr>
              <a:t>Recommendation citys</a:t>
            </a:r>
          </a:p>
        </p:txBody>
      </p:sp>
      <p:sp>
        <p:nvSpPr>
          <p:cNvPr name="TextBox 8" id="8"/>
          <p:cNvSpPr txBox="true"/>
          <p:nvPr/>
        </p:nvSpPr>
        <p:spPr>
          <a:xfrm rot="0">
            <a:off x="2746969" y="4193321"/>
            <a:ext cx="6408103" cy="1071695"/>
          </a:xfrm>
          <a:prstGeom prst="rect">
            <a:avLst/>
          </a:prstGeom>
        </p:spPr>
        <p:txBody>
          <a:bodyPr anchor="t" rtlCol="false" tIns="0" lIns="0" bIns="0" rIns="0">
            <a:spAutoFit/>
          </a:bodyPr>
          <a:lstStyle/>
          <a:p>
            <a:pPr algn="just">
              <a:lnSpc>
                <a:spcPts val="2880"/>
              </a:lnSpc>
            </a:pPr>
            <a:r>
              <a:rPr lang="en-US" sz="2057">
                <a:solidFill>
                  <a:srgbClr val="0F0E0E"/>
                </a:solidFill>
                <a:latin typeface="Garet"/>
                <a:ea typeface="Garet"/>
                <a:cs typeface="Garet"/>
                <a:sym typeface="Garet"/>
              </a:rPr>
              <a:t>1. Highest total revenue: ₹1,258,290.</a:t>
            </a:r>
          </a:p>
          <a:p>
            <a:pPr algn="just">
              <a:lnSpc>
                <a:spcPts val="2880"/>
              </a:lnSpc>
            </a:pPr>
            <a:r>
              <a:rPr lang="en-US" sz="2057">
                <a:solidFill>
                  <a:srgbClr val="0F0E0E"/>
                </a:solidFill>
                <a:latin typeface="Garet"/>
                <a:ea typeface="Garet"/>
                <a:cs typeface="Garet"/>
                <a:sym typeface="Garet"/>
              </a:rPr>
              <a:t>2. Very low average rent per customer: ₹294.23.</a:t>
            </a:r>
          </a:p>
          <a:p>
            <a:pPr algn="just">
              <a:lnSpc>
                <a:spcPts val="2880"/>
              </a:lnSpc>
            </a:pPr>
            <a:r>
              <a:rPr lang="en-US" sz="2057">
                <a:solidFill>
                  <a:srgbClr val="0F0E0E"/>
                </a:solidFill>
                <a:latin typeface="Garet"/>
                <a:ea typeface="Garet"/>
                <a:cs typeface="Garet"/>
                <a:sym typeface="Garet"/>
              </a:rPr>
              <a:t>3. High average sales per customer: ₹24,197.88.</a:t>
            </a:r>
          </a:p>
        </p:txBody>
      </p:sp>
      <p:sp>
        <p:nvSpPr>
          <p:cNvPr name="TextBox 9" id="9"/>
          <p:cNvSpPr txBox="true"/>
          <p:nvPr/>
        </p:nvSpPr>
        <p:spPr>
          <a:xfrm rot="0">
            <a:off x="2738044" y="3596264"/>
            <a:ext cx="2237128" cy="422275"/>
          </a:xfrm>
          <a:prstGeom prst="rect">
            <a:avLst/>
          </a:prstGeom>
        </p:spPr>
        <p:txBody>
          <a:bodyPr anchor="t" rtlCol="false" tIns="0" lIns="0" bIns="0" rIns="0">
            <a:spAutoFit/>
          </a:bodyPr>
          <a:lstStyle/>
          <a:p>
            <a:pPr algn="just">
              <a:lnSpc>
                <a:spcPts val="3499"/>
              </a:lnSpc>
              <a:spcBef>
                <a:spcPct val="0"/>
              </a:spcBef>
            </a:pPr>
            <a:r>
              <a:rPr lang="en-US" b="true" sz="2499">
                <a:solidFill>
                  <a:srgbClr val="B35D34"/>
                </a:solidFill>
                <a:latin typeface="Garet Bold"/>
                <a:ea typeface="Garet Bold"/>
                <a:cs typeface="Garet Bold"/>
                <a:sym typeface="Garet Bold"/>
              </a:rPr>
              <a:t>City 1: Pune</a:t>
            </a:r>
          </a:p>
        </p:txBody>
      </p:sp>
      <p:sp>
        <p:nvSpPr>
          <p:cNvPr name="TextBox 10" id="10"/>
          <p:cNvSpPr txBox="true"/>
          <p:nvPr/>
        </p:nvSpPr>
        <p:spPr>
          <a:xfrm rot="0">
            <a:off x="2738044" y="6669137"/>
            <a:ext cx="7209151" cy="1385110"/>
          </a:xfrm>
          <a:prstGeom prst="rect">
            <a:avLst/>
          </a:prstGeom>
        </p:spPr>
        <p:txBody>
          <a:bodyPr anchor="t" rtlCol="false" tIns="0" lIns="0" bIns="0" rIns="0">
            <a:spAutoFit/>
          </a:bodyPr>
          <a:lstStyle/>
          <a:p>
            <a:pPr algn="just">
              <a:lnSpc>
                <a:spcPts val="2801"/>
              </a:lnSpc>
            </a:pPr>
            <a:r>
              <a:rPr lang="en-US" sz="2001">
                <a:solidFill>
                  <a:srgbClr val="0F0E0E"/>
                </a:solidFill>
                <a:latin typeface="Garet"/>
                <a:ea typeface="Garet"/>
                <a:cs typeface="Garet"/>
                <a:sym typeface="Garet"/>
              </a:rPr>
              <a:t>1.Largest estimated coffee consumer base: 7.75 million.</a:t>
            </a:r>
          </a:p>
          <a:p>
            <a:pPr algn="just">
              <a:lnSpc>
                <a:spcPts val="2801"/>
              </a:lnSpc>
            </a:pPr>
            <a:r>
              <a:rPr lang="en-US" sz="2001">
                <a:solidFill>
                  <a:srgbClr val="0F0E0E"/>
                </a:solidFill>
                <a:latin typeface="Garet"/>
                <a:ea typeface="Garet"/>
                <a:cs typeface="Garet"/>
                <a:sym typeface="Garet"/>
              </a:rPr>
              <a:t>2. Highest number of customers: 68.</a:t>
            </a:r>
          </a:p>
          <a:p>
            <a:pPr algn="just">
              <a:lnSpc>
                <a:spcPts val="2801"/>
              </a:lnSpc>
            </a:pPr>
            <a:r>
              <a:rPr lang="en-US" sz="2001">
                <a:solidFill>
                  <a:srgbClr val="0F0E0E"/>
                </a:solidFill>
                <a:latin typeface="Garet"/>
                <a:ea typeface="Garet"/>
                <a:cs typeface="Garet"/>
                <a:sym typeface="Garet"/>
              </a:rPr>
              <a:t>3. Moderate average rent per customer: ₹330.88 </a:t>
            </a:r>
          </a:p>
          <a:p>
            <a:pPr algn="just">
              <a:lnSpc>
                <a:spcPts val="2801"/>
              </a:lnSpc>
              <a:spcBef>
                <a:spcPct val="0"/>
              </a:spcBef>
            </a:pPr>
            <a:r>
              <a:rPr lang="en-US" sz="2001">
                <a:solidFill>
                  <a:srgbClr val="0F0E0E"/>
                </a:solidFill>
                <a:latin typeface="Garet"/>
                <a:ea typeface="Garet"/>
                <a:cs typeface="Garet"/>
                <a:sym typeface="Garet"/>
              </a:rPr>
              <a:t>     (well below ₹500).</a:t>
            </a:r>
          </a:p>
        </p:txBody>
      </p:sp>
      <p:sp>
        <p:nvSpPr>
          <p:cNvPr name="TextBox 11" id="11"/>
          <p:cNvSpPr txBox="true"/>
          <p:nvPr/>
        </p:nvSpPr>
        <p:spPr>
          <a:xfrm rot="0">
            <a:off x="2746969" y="5946699"/>
            <a:ext cx="2502317" cy="422275"/>
          </a:xfrm>
          <a:prstGeom prst="rect">
            <a:avLst/>
          </a:prstGeom>
        </p:spPr>
        <p:txBody>
          <a:bodyPr anchor="t" rtlCol="false" tIns="0" lIns="0" bIns="0" rIns="0">
            <a:spAutoFit/>
          </a:bodyPr>
          <a:lstStyle/>
          <a:p>
            <a:pPr algn="just">
              <a:lnSpc>
                <a:spcPts val="3499"/>
              </a:lnSpc>
              <a:spcBef>
                <a:spcPct val="0"/>
              </a:spcBef>
            </a:pPr>
            <a:r>
              <a:rPr lang="en-US" b="true" sz="2499">
                <a:solidFill>
                  <a:srgbClr val="B35D34"/>
                </a:solidFill>
                <a:latin typeface="Garet Bold"/>
                <a:ea typeface="Garet Bold"/>
                <a:cs typeface="Garet Bold"/>
                <a:sym typeface="Garet Bold"/>
              </a:rPr>
              <a:t>City 2: Delhi</a:t>
            </a:r>
          </a:p>
        </p:txBody>
      </p:sp>
      <p:sp>
        <p:nvSpPr>
          <p:cNvPr name="TextBox 12" id="12"/>
          <p:cNvSpPr txBox="true"/>
          <p:nvPr/>
        </p:nvSpPr>
        <p:spPr>
          <a:xfrm rot="0">
            <a:off x="9947195" y="4148943"/>
            <a:ext cx="6643431" cy="1035773"/>
          </a:xfrm>
          <a:prstGeom prst="rect">
            <a:avLst/>
          </a:prstGeom>
        </p:spPr>
        <p:txBody>
          <a:bodyPr anchor="t" rtlCol="false" tIns="0" lIns="0" bIns="0" rIns="0">
            <a:spAutoFit/>
          </a:bodyPr>
          <a:lstStyle/>
          <a:p>
            <a:pPr algn="just">
              <a:lnSpc>
                <a:spcPts val="2802"/>
              </a:lnSpc>
            </a:pPr>
            <a:r>
              <a:rPr lang="en-US" sz="2001">
                <a:solidFill>
                  <a:srgbClr val="0F0E0E"/>
                </a:solidFill>
                <a:latin typeface="Garet"/>
                <a:ea typeface="Garet"/>
                <a:cs typeface="Garet"/>
                <a:sym typeface="Garet"/>
              </a:rPr>
              <a:t>1. Highest number of customers: 69.</a:t>
            </a:r>
          </a:p>
          <a:p>
            <a:pPr algn="just">
              <a:lnSpc>
                <a:spcPts val="2802"/>
              </a:lnSpc>
            </a:pPr>
            <a:r>
              <a:rPr lang="en-US" sz="2001">
                <a:solidFill>
                  <a:srgbClr val="0F0E0E"/>
                </a:solidFill>
                <a:latin typeface="Garet"/>
                <a:ea typeface="Garet"/>
                <a:cs typeface="Garet"/>
                <a:sym typeface="Garet"/>
              </a:rPr>
              <a:t>2. Very low average rent per customer: ₹156.52.</a:t>
            </a:r>
          </a:p>
          <a:p>
            <a:pPr algn="just">
              <a:lnSpc>
                <a:spcPts val="2802"/>
              </a:lnSpc>
              <a:spcBef>
                <a:spcPct val="0"/>
              </a:spcBef>
            </a:pPr>
            <a:r>
              <a:rPr lang="en-US" sz="2001">
                <a:solidFill>
                  <a:srgbClr val="0F0E0E"/>
                </a:solidFill>
                <a:latin typeface="Garet"/>
                <a:ea typeface="Garet"/>
                <a:cs typeface="Garet"/>
                <a:sym typeface="Garet"/>
              </a:rPr>
              <a:t>3. Healthy average sales per customer: ₹11,644.20.</a:t>
            </a:r>
          </a:p>
        </p:txBody>
      </p:sp>
      <p:sp>
        <p:nvSpPr>
          <p:cNvPr name="TextBox 13" id="13"/>
          <p:cNvSpPr txBox="true"/>
          <p:nvPr/>
        </p:nvSpPr>
        <p:spPr>
          <a:xfrm rot="0">
            <a:off x="9947195" y="3596264"/>
            <a:ext cx="2237128" cy="422275"/>
          </a:xfrm>
          <a:prstGeom prst="rect">
            <a:avLst/>
          </a:prstGeom>
        </p:spPr>
        <p:txBody>
          <a:bodyPr anchor="t" rtlCol="false" tIns="0" lIns="0" bIns="0" rIns="0">
            <a:spAutoFit/>
          </a:bodyPr>
          <a:lstStyle/>
          <a:p>
            <a:pPr algn="just">
              <a:lnSpc>
                <a:spcPts val="3499"/>
              </a:lnSpc>
              <a:spcBef>
                <a:spcPct val="0"/>
              </a:spcBef>
            </a:pPr>
            <a:r>
              <a:rPr lang="en-US" b="true" sz="2499">
                <a:solidFill>
                  <a:srgbClr val="B35D34"/>
                </a:solidFill>
                <a:latin typeface="Garet Bold"/>
                <a:ea typeface="Garet Bold"/>
                <a:cs typeface="Garet Bold"/>
                <a:sym typeface="Garet Bold"/>
              </a:rPr>
              <a:t>City 3: Jaipur</a:t>
            </a:r>
          </a:p>
        </p:txBody>
      </p:sp>
      <p:sp>
        <p:nvSpPr>
          <p:cNvPr name="TextBox 14" id="14"/>
          <p:cNvSpPr txBox="true"/>
          <p:nvPr/>
        </p:nvSpPr>
        <p:spPr>
          <a:xfrm rot="0">
            <a:off x="10298833" y="6851575"/>
            <a:ext cx="5940154" cy="935355"/>
          </a:xfrm>
          <a:prstGeom prst="rect">
            <a:avLst/>
          </a:prstGeom>
        </p:spPr>
        <p:txBody>
          <a:bodyPr anchor="t" rtlCol="false" tIns="0" lIns="0" bIns="0" rIns="0">
            <a:spAutoFit/>
          </a:bodyPr>
          <a:lstStyle/>
          <a:p>
            <a:pPr algn="just">
              <a:lnSpc>
                <a:spcPts val="2520"/>
              </a:lnSpc>
            </a:pPr>
            <a:r>
              <a:rPr lang="en-US" sz="1800">
                <a:solidFill>
                  <a:srgbClr val="0F0E0E"/>
                </a:solidFill>
                <a:latin typeface="Garet"/>
                <a:ea typeface="Garet"/>
                <a:cs typeface="Garet"/>
                <a:sym typeface="Garet"/>
              </a:rPr>
              <a:t>Name: Bande Naga Sandeep</a:t>
            </a:r>
          </a:p>
          <a:p>
            <a:pPr algn="just">
              <a:lnSpc>
                <a:spcPts val="2520"/>
              </a:lnSpc>
              <a:spcBef>
                <a:spcPct val="0"/>
              </a:spcBef>
            </a:pPr>
            <a:r>
              <a:rPr lang="en-US" sz="1800" u="sng">
                <a:solidFill>
                  <a:srgbClr val="0F0E0E"/>
                </a:solidFill>
                <a:latin typeface="Garet"/>
                <a:ea typeface="Garet"/>
                <a:cs typeface="Garet"/>
                <a:sym typeface="Garet"/>
                <a:hlinkClick r:id="rId5" tooltip="https://github.com/BANDENAGASANDEEP"/>
              </a:rPr>
              <a:t>GitHub: https://github.com/BANDENAGASANDEEP</a:t>
            </a:r>
          </a:p>
          <a:p>
            <a:pPr algn="just">
              <a:lnSpc>
                <a:spcPts val="2520"/>
              </a:lnSpc>
              <a:spcBef>
                <a:spcPct val="0"/>
              </a:spcBef>
            </a:pPr>
          </a:p>
        </p:txBody>
      </p:sp>
      <p:sp>
        <p:nvSpPr>
          <p:cNvPr name="TextBox 15" id="15"/>
          <p:cNvSpPr txBox="true"/>
          <p:nvPr/>
        </p:nvSpPr>
        <p:spPr>
          <a:xfrm rot="0">
            <a:off x="10298833" y="6134024"/>
            <a:ext cx="2237128" cy="422275"/>
          </a:xfrm>
          <a:prstGeom prst="rect">
            <a:avLst/>
          </a:prstGeom>
        </p:spPr>
        <p:txBody>
          <a:bodyPr anchor="t" rtlCol="false" tIns="0" lIns="0" bIns="0" rIns="0">
            <a:spAutoFit/>
          </a:bodyPr>
          <a:lstStyle/>
          <a:p>
            <a:pPr algn="just">
              <a:lnSpc>
                <a:spcPts val="3499"/>
              </a:lnSpc>
              <a:spcBef>
                <a:spcPct val="0"/>
              </a:spcBef>
            </a:pPr>
            <a:r>
              <a:rPr lang="en-US" b="true" sz="2499">
                <a:solidFill>
                  <a:srgbClr val="B35D34"/>
                </a:solidFill>
                <a:latin typeface="Garet Bold"/>
                <a:ea typeface="Garet Bold"/>
                <a:cs typeface="Garet Bold"/>
                <a:sym typeface="Garet Bold"/>
              </a:rPr>
              <a:t> Author</a:t>
            </a:r>
          </a:p>
        </p:txBody>
      </p:sp>
      <p:sp>
        <p:nvSpPr>
          <p:cNvPr name="Freeform 16" id="16"/>
          <p:cNvSpPr/>
          <p:nvPr/>
        </p:nvSpPr>
        <p:spPr>
          <a:xfrm flipH="false" flipV="false" rot="0">
            <a:off x="1028700" y="1028700"/>
            <a:ext cx="581907" cy="440133"/>
          </a:xfrm>
          <a:custGeom>
            <a:avLst/>
            <a:gdLst/>
            <a:ahLst/>
            <a:cxnLst/>
            <a:rect r="r" b="b" t="t" l="l"/>
            <a:pathLst>
              <a:path h="440133" w="581907">
                <a:moveTo>
                  <a:pt x="0" y="0"/>
                </a:moveTo>
                <a:lnTo>
                  <a:pt x="581907" y="0"/>
                </a:lnTo>
                <a:lnTo>
                  <a:pt x="581907" y="440133"/>
                </a:lnTo>
                <a:lnTo>
                  <a:pt x="0" y="4401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8"/>
            <a:stretch>
              <a:fillRect l="0" t="0" r="0" b="0"/>
            </a:stretch>
          </a:blipFill>
        </p:spPr>
      </p:sp>
      <p:sp>
        <p:nvSpPr>
          <p:cNvPr name="Freeform 18" id="18"/>
          <p:cNvSpPr/>
          <p:nvPr/>
        </p:nvSpPr>
        <p:spPr>
          <a:xfrm flipH="false" flipV="false" rot="-7797717">
            <a:off x="17273636" y="4957041"/>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8"/>
            <a:stretch>
              <a:fillRect l="0" t="0" r="0" b="0"/>
            </a:stretch>
          </a:blipFill>
        </p:spPr>
      </p:sp>
      <p:sp>
        <p:nvSpPr>
          <p:cNvPr name="Freeform 19" id="19"/>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DAGoe0hZmFw</dc:identifier>
  <dcterms:modified xsi:type="dcterms:W3CDTF">2011-08-01T06:04:30Z</dcterms:modified>
  <cp:revision>1</cp:revision>
  <dc:title>Your paragraph text</dc:title>
</cp:coreProperties>
</file>